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5"/>
    <p:restoredTop sz="94477"/>
  </p:normalViewPr>
  <p:slideViewPr>
    <p:cSldViewPr snapToGrid="0" snapToObjects="1">
      <p:cViewPr varScale="1">
        <p:scale>
          <a:sx n="82" d="100"/>
          <a:sy n="82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5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6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2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6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2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7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FF82B-6C6E-0B4A-AF1E-D3936B79C774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A794-004F-CB46-8032-D6DCB283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55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tocol.ai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969D-5A80-3E4E-AFA2-3B0ACC4B7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13306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+mn-ea"/>
                <a:ea typeface="+mn-ea"/>
              </a:rPr>
              <a:t>IPFS </a:t>
            </a:r>
            <a:r>
              <a:rPr lang="zh-Hans" altLang="en-US" sz="4800" dirty="0">
                <a:latin typeface="+mn-ea"/>
                <a:ea typeface="+mn-ea"/>
              </a:rPr>
              <a:t>数据存储架构分享</a:t>
            </a:r>
            <a:endParaRPr lang="en-US" sz="4800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DDD36-86B0-C341-A678-977C14174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8428"/>
            <a:ext cx="9144000" cy="683172"/>
          </a:xfrm>
        </p:spPr>
        <p:txBody>
          <a:bodyPr>
            <a:normAutofit/>
          </a:bodyPr>
          <a:lstStyle/>
          <a:p>
            <a:r>
              <a:rPr lang="zh-Hans" altLang="en-US" sz="1400" dirty="0">
                <a:latin typeface="+mn-ea"/>
              </a:rPr>
              <a:t>宋佳洋 </a:t>
            </a:r>
            <a:r>
              <a:rPr lang="en-US" altLang="zh-Hans" sz="1400" dirty="0">
                <a:latin typeface="+mn-ea"/>
              </a:rPr>
              <a:t>|</a:t>
            </a:r>
            <a:r>
              <a:rPr lang="zh-Hans" altLang="en-US" sz="1400" dirty="0">
                <a:latin typeface="+mn-ea"/>
              </a:rPr>
              <a:t> </a:t>
            </a:r>
            <a:r>
              <a:rPr lang="en-US" altLang="zh-Hans" sz="1400" dirty="0">
                <a:latin typeface="+mn-ea"/>
              </a:rPr>
              <a:t>2019.03.09</a:t>
            </a:r>
            <a:endParaRPr lang="en-US" sz="14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7AABB-64E3-E04E-B37F-C2D6037FB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60" y="1500735"/>
            <a:ext cx="1522506" cy="15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1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 err="1"/>
              <a:t>flatfs</a:t>
            </a:r>
            <a:r>
              <a:rPr kumimoji="1" lang="en-US" altLang="zh-Hans" sz="3600" dirty="0"/>
              <a:t> </a:t>
            </a:r>
            <a:r>
              <a:rPr kumimoji="1" lang="zh-Hans" altLang="en-US" sz="3600" dirty="0"/>
              <a:t> 和 </a:t>
            </a:r>
            <a:r>
              <a:rPr kumimoji="1" lang="en-US" altLang="zh-Hans" sz="3600" dirty="0" err="1"/>
              <a:t>levelds</a:t>
            </a:r>
            <a:r>
              <a:rPr kumimoji="1" lang="en-US" altLang="zh-Hans" sz="3600" dirty="0"/>
              <a:t> 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2B9FE-4AA6-E442-8BD1-AB2E43227BDA}"/>
              </a:ext>
            </a:extLst>
          </p:cNvPr>
          <p:cNvSpPr txBox="1"/>
          <p:nvPr/>
        </p:nvSpPr>
        <p:spPr>
          <a:xfrm>
            <a:off x="1165410" y="1774648"/>
            <a:ext cx="10632141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KV </a:t>
            </a:r>
            <a:r>
              <a:rPr lang="zh-CN" altLang="en-US" sz="1400" dirty="0">
                <a:latin typeface="+mn-ea"/>
              </a:rPr>
              <a:t>存储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+mn-ea"/>
              </a:rPr>
              <a:t>flatfs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存储的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数据，文件名为 </a:t>
            </a:r>
            <a:r>
              <a:rPr lang="en-US" altLang="zh-CN" sz="1400" dirty="0">
                <a:latin typeface="+mn-ea"/>
              </a:rPr>
              <a:t>CID, </a:t>
            </a:r>
            <a:r>
              <a:rPr lang="zh-CN" altLang="en-US" sz="1400" dirty="0">
                <a:latin typeface="+mn-ea"/>
              </a:rPr>
              <a:t>文件内容为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的 </a:t>
            </a:r>
            <a:r>
              <a:rPr lang="en-US" altLang="zh-CN" sz="1400" dirty="0">
                <a:latin typeface="+mn-ea"/>
              </a:rPr>
              <a:t>data</a:t>
            </a:r>
            <a:r>
              <a:rPr lang="zh-CN" altLang="en-US" sz="1400" dirty="0">
                <a:latin typeface="+mn-ea"/>
              </a:rPr>
              <a:t>，存储目录为 </a:t>
            </a:r>
            <a:r>
              <a:rPr lang="en-US" altLang="zh-CN" sz="1400" dirty="0">
                <a:latin typeface="+mn-ea"/>
              </a:rPr>
              <a:t>$IPFS_PATH/blocks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+mn-ea"/>
              </a:rPr>
              <a:t>levelds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存储其它非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的 </a:t>
            </a:r>
            <a:r>
              <a:rPr lang="en-US" altLang="zh-CN" sz="1400" dirty="0">
                <a:latin typeface="+mn-ea"/>
              </a:rPr>
              <a:t>KV </a:t>
            </a:r>
            <a:r>
              <a:rPr lang="zh-CN" altLang="en-US" sz="1400" dirty="0">
                <a:latin typeface="+mn-ea"/>
              </a:rPr>
              <a:t>数据</a:t>
            </a:r>
            <a:r>
              <a:rPr lang="zh-Hans" altLang="en-US" sz="1400" dirty="0">
                <a:latin typeface="+mn-ea"/>
              </a:rPr>
              <a:t>（元数据）</a:t>
            </a:r>
            <a:r>
              <a:rPr lang="zh-CN" altLang="en-US" sz="1400" dirty="0">
                <a:latin typeface="+mn-ea"/>
              </a:rPr>
              <a:t>，存储目录为 </a:t>
            </a:r>
            <a:r>
              <a:rPr lang="en-US" altLang="zh-CN" sz="1400" dirty="0">
                <a:latin typeface="+mn-ea"/>
              </a:rPr>
              <a:t>$IPFS_PATH/</a:t>
            </a:r>
            <a:r>
              <a:rPr lang="en-US" altLang="zh-CN" sz="1400" dirty="0" err="1">
                <a:latin typeface="+mn-ea"/>
              </a:rPr>
              <a:t>datastore</a:t>
            </a:r>
            <a:r>
              <a:rPr lang="en-US" altLang="zh-CN" sz="1400" dirty="0">
                <a:latin typeface="+mn-ea"/>
              </a:rPr>
              <a:t> </a:t>
            </a:r>
            <a:endParaRPr 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D541-D910-3843-AFDC-403F032FBC4E}"/>
              </a:ext>
            </a:extLst>
          </p:cNvPr>
          <p:cNvSpPr txBox="1"/>
          <p:nvPr/>
        </p:nvSpPr>
        <p:spPr>
          <a:xfrm>
            <a:off x="1165411" y="3341846"/>
            <a:ext cx="1063214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Block </a:t>
            </a:r>
            <a:r>
              <a:rPr lang="zh-Hans" altLang="en-US" dirty="0"/>
              <a:t>和非 </a:t>
            </a:r>
            <a:r>
              <a:rPr lang="en-US" altLang="zh-Hans" dirty="0"/>
              <a:t>Block </a:t>
            </a:r>
            <a:r>
              <a:rPr lang="zh-Hans" altLang="en-US" dirty="0"/>
              <a:t>数据的区别：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</a:rPr>
              <a:t>Key </a:t>
            </a:r>
            <a:r>
              <a:rPr lang="zh-CN" altLang="en-US" sz="1400" dirty="0">
                <a:latin typeface="+mn-ea"/>
              </a:rPr>
              <a:t>前缀不同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的 </a:t>
            </a:r>
            <a:r>
              <a:rPr lang="en-US" sz="1400" dirty="0">
                <a:latin typeface="+mn-ea"/>
              </a:rPr>
              <a:t>key </a:t>
            </a:r>
            <a:r>
              <a:rPr lang="zh-CN" altLang="en-US" sz="1400" dirty="0">
                <a:latin typeface="+mn-ea"/>
              </a:rPr>
              <a:t>以 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sz="1400" dirty="0">
                <a:latin typeface="+mn-ea"/>
              </a:rPr>
              <a:t>blocks </a:t>
            </a:r>
            <a:r>
              <a:rPr lang="zh-CN" altLang="en-US" sz="1400" dirty="0">
                <a:latin typeface="+mn-ea"/>
              </a:rPr>
              <a:t>开头</a:t>
            </a:r>
            <a:r>
              <a:rPr lang="en-US" altLang="zh-CN" sz="1400" dirty="0">
                <a:latin typeface="+mn-ea"/>
              </a:rPr>
              <a:t>: /</a:t>
            </a:r>
            <a:r>
              <a:rPr lang="en-US" sz="1400" dirty="0">
                <a:latin typeface="+mn-ea"/>
              </a:rPr>
              <a:t>blocks/CIQHBXB3Y6IBNR2X3OPYT2CDZJMOTLGS3OCFOMXGQV4AR7UJS7HMH5I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非 </a:t>
            </a:r>
            <a:r>
              <a:rPr lang="en-US" sz="1400" dirty="0">
                <a:latin typeface="+mn-ea"/>
              </a:rPr>
              <a:t>Block  key </a:t>
            </a:r>
            <a:r>
              <a:rPr lang="zh-CN" altLang="en-US" sz="1400" dirty="0">
                <a:latin typeface="+mn-ea"/>
              </a:rPr>
              <a:t>包含： 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sz="1400" dirty="0">
                <a:latin typeface="+mn-ea"/>
              </a:rPr>
              <a:t>local/pins、 /providers/xxx</a:t>
            </a:r>
            <a:r>
              <a:rPr lang="zh-Hans" altLang="en-US" sz="1400" dirty="0">
                <a:latin typeface="+mn-ea"/>
              </a:rPr>
              <a:t>、</a:t>
            </a:r>
            <a:r>
              <a:rPr lang="en-US" altLang="zh-Hans" sz="1400" dirty="0">
                <a:latin typeface="+mn-ea"/>
              </a:rPr>
              <a:t>/</a:t>
            </a:r>
            <a:r>
              <a:rPr lang="en-US" altLang="zh-Hans" sz="1400" dirty="0" err="1">
                <a:latin typeface="+mn-ea"/>
              </a:rPr>
              <a:t>ipns</a:t>
            </a:r>
            <a:r>
              <a:rPr lang="en-US" altLang="zh-Hans" sz="1400" dirty="0">
                <a:latin typeface="+mn-ea"/>
              </a:rPr>
              <a:t>/xxx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880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/>
              <a:t>Key</a:t>
            </a:r>
            <a:r>
              <a:rPr kumimoji="1" lang="zh-Hans" altLang="en-US" sz="3600" dirty="0"/>
              <a:t>与数据库的映射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D541-D910-3843-AFDC-403F032FBC4E}"/>
              </a:ext>
            </a:extLst>
          </p:cNvPr>
          <p:cNvSpPr txBox="1"/>
          <p:nvPr/>
        </p:nvSpPr>
        <p:spPr>
          <a:xfrm>
            <a:off x="1185194" y="5658198"/>
            <a:ext cx="104349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</a:rPr>
              <a:t>Key </a:t>
            </a:r>
            <a:r>
              <a:rPr lang="zh-CN" altLang="en-US" sz="1400" dirty="0">
                <a:latin typeface="+mn-ea"/>
              </a:rPr>
              <a:t>与 </a:t>
            </a:r>
            <a:r>
              <a:rPr lang="en-US" sz="1400" dirty="0">
                <a:latin typeface="+mn-ea"/>
              </a:rPr>
              <a:t>mount prefix </a:t>
            </a:r>
            <a:r>
              <a:rPr lang="zh-CN" altLang="en-US" sz="1400" dirty="0">
                <a:latin typeface="+mn-ea"/>
              </a:rPr>
              <a:t>相同或具有相同的前缀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优先检查 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sz="1400" dirty="0">
                <a:latin typeface="+mn-ea"/>
              </a:rPr>
              <a:t>blocks </a:t>
            </a:r>
            <a:r>
              <a:rPr lang="zh-CN" altLang="en-US" sz="1400" dirty="0">
                <a:latin typeface="+mn-ea"/>
              </a:rPr>
              <a:t>前缀</a:t>
            </a:r>
            <a:endParaRPr lang="en-US" sz="14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7DF48-601F-9B4D-BACA-E9FC4B9E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4" y="1789663"/>
            <a:ext cx="6721675" cy="1497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4843F-8EDF-F149-98A0-B3F055189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84" y="3555984"/>
            <a:ext cx="7609886" cy="19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/>
              <a:t>IPFS </a:t>
            </a:r>
            <a:r>
              <a:rPr kumimoji="1" lang="zh-Hans" altLang="en-US" sz="3600" dirty="0"/>
              <a:t>存储架构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31016-357F-EA47-879B-1528A53B7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7" y="1990164"/>
            <a:ext cx="7386917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>
                <a:latin typeface="+mn-ea"/>
              </a:rPr>
              <a:t>Block </a:t>
            </a:r>
            <a:r>
              <a:rPr kumimoji="1" lang="zh-Hans" altLang="en-US" sz="3600" dirty="0">
                <a:latin typeface="+mn-ea"/>
              </a:rPr>
              <a:t>、</a:t>
            </a:r>
            <a:r>
              <a:rPr kumimoji="1" lang="en-US" altLang="zh-Hans" sz="3600" dirty="0">
                <a:latin typeface="+mn-ea"/>
              </a:rPr>
              <a:t>CID</a:t>
            </a:r>
            <a:r>
              <a:rPr kumimoji="1" lang="zh-Hans" altLang="en-US" sz="3600" dirty="0">
                <a:latin typeface="+mn-ea"/>
              </a:rPr>
              <a:t>、</a:t>
            </a:r>
            <a:r>
              <a:rPr kumimoji="1" lang="en-US" altLang="zh-Hans" sz="3600" dirty="0" err="1">
                <a:latin typeface="+mn-ea"/>
              </a:rPr>
              <a:t>Multihash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D541-D910-3843-AFDC-403F032FBC4E}"/>
              </a:ext>
            </a:extLst>
          </p:cNvPr>
          <p:cNvSpPr txBox="1"/>
          <p:nvPr/>
        </p:nvSpPr>
        <p:spPr>
          <a:xfrm>
            <a:off x="1131405" y="1824573"/>
            <a:ext cx="10434919" cy="102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Block </a:t>
            </a:r>
            <a:r>
              <a:rPr lang="zh-CN" altLang="en-US" sz="1400" dirty="0"/>
              <a:t>就是存在 </a:t>
            </a:r>
            <a:r>
              <a:rPr lang="en-US" altLang="zh-CN" sz="1400" dirty="0"/>
              <a:t>/</a:t>
            </a:r>
            <a:r>
              <a:rPr lang="en-US" sz="1400" dirty="0"/>
              <a:t>blocks </a:t>
            </a:r>
            <a:r>
              <a:rPr lang="zh-CN" altLang="en-US" sz="1400" dirty="0"/>
              <a:t>下面的一个文件，它是 </a:t>
            </a:r>
            <a:r>
              <a:rPr lang="en-US" sz="1400" dirty="0" err="1"/>
              <a:t>DAGNode</a:t>
            </a:r>
            <a:r>
              <a:rPr lang="en-US" sz="1400" dirty="0"/>
              <a:t> </a:t>
            </a:r>
            <a:r>
              <a:rPr lang="zh-CN" altLang="en-US" sz="1400" dirty="0"/>
              <a:t>的持久化数据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Block </a:t>
            </a:r>
            <a:r>
              <a:rPr lang="zh-CN" altLang="en-US" sz="1400" dirty="0"/>
              <a:t>文件名是 </a:t>
            </a:r>
            <a:r>
              <a:rPr lang="en-US" sz="1400" dirty="0" err="1"/>
              <a:t>DAGNode</a:t>
            </a:r>
            <a:r>
              <a:rPr lang="en-US" sz="1400" dirty="0"/>
              <a:t> </a:t>
            </a:r>
            <a:r>
              <a:rPr lang="zh-CN" altLang="en-US" sz="1400" dirty="0"/>
              <a:t>的 </a:t>
            </a:r>
            <a:r>
              <a:rPr lang="en-US" sz="1400" dirty="0"/>
              <a:t>CID，</a:t>
            </a:r>
            <a:r>
              <a:rPr lang="zh-CN" altLang="en-US" sz="1400" dirty="0"/>
              <a:t>只不过是 </a:t>
            </a:r>
            <a:r>
              <a:rPr lang="en-US" sz="1400" dirty="0" err="1"/>
              <a:t>diskKey</a:t>
            </a:r>
            <a:r>
              <a:rPr lang="en-US" sz="1400" dirty="0"/>
              <a:t> </a:t>
            </a:r>
            <a:r>
              <a:rPr lang="zh-CN" altLang="en-US" sz="1400" dirty="0"/>
              <a:t>形式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常见的 </a:t>
            </a:r>
            <a:r>
              <a:rPr lang="en-US" sz="1400" dirty="0"/>
              <a:t>CID </a:t>
            </a:r>
            <a:r>
              <a:rPr lang="zh-CN" altLang="en-US" sz="1400" dirty="0"/>
              <a:t>是 </a:t>
            </a:r>
            <a:r>
              <a:rPr lang="en-US" sz="1400" dirty="0" err="1"/>
              <a:t>Multihash</a:t>
            </a:r>
            <a:r>
              <a:rPr lang="en-US" sz="1400" dirty="0"/>
              <a:t>： QmeeGvtyJdDAJgXqEXcXzLgCccE9PpBrGmyh97Qps4Je4c</a:t>
            </a:r>
            <a:endParaRPr lang="en-US" sz="1400" dirty="0"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CC453-995C-0F49-9582-AD67023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0" y="3502653"/>
            <a:ext cx="3709536" cy="2682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0246C-7C91-0D4E-ACCD-199F1DF3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08" y="4303058"/>
            <a:ext cx="6076216" cy="21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600" dirty="0"/>
              <a:t>对象分块逻辑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D541-D910-3843-AFDC-403F032FBC4E}"/>
              </a:ext>
            </a:extLst>
          </p:cNvPr>
          <p:cNvSpPr txBox="1"/>
          <p:nvPr/>
        </p:nvSpPr>
        <p:spPr>
          <a:xfrm>
            <a:off x="1131405" y="1824573"/>
            <a:ext cx="10434919" cy="135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文件对象是树状结构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每个节点对应  </a:t>
            </a:r>
            <a:r>
              <a:rPr lang="en-US" sz="1400" dirty="0"/>
              <a:t>blocks </a:t>
            </a:r>
            <a:r>
              <a:rPr lang="zh-CN" altLang="en-US" sz="1400" dirty="0"/>
              <a:t>下面一个文件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每个叶子结点存储内容数据，分块大小可以由 </a:t>
            </a:r>
            <a:r>
              <a:rPr lang="en-US" sz="1400" dirty="0"/>
              <a:t>add </a:t>
            </a:r>
            <a:r>
              <a:rPr lang="zh-CN" altLang="en-US" sz="1400" dirty="0"/>
              <a:t>参数配置（</a:t>
            </a:r>
            <a:r>
              <a:rPr lang="en-US" sz="1400" dirty="0" err="1"/>
              <a:t>chunker</a:t>
            </a:r>
            <a:r>
              <a:rPr lang="en-US" sz="1400" dirty="0"/>
              <a:t>=size-2048）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非叶子结点最多包含 </a:t>
            </a:r>
            <a:r>
              <a:rPr lang="en-US" altLang="zh-CN" sz="1400" dirty="0"/>
              <a:t>174 </a:t>
            </a:r>
            <a:r>
              <a:rPr lang="zh-CN" altLang="en-US" sz="1400" dirty="0"/>
              <a:t>个 </a:t>
            </a:r>
            <a:r>
              <a:rPr lang="en-US" sz="1400" dirty="0"/>
              <a:t>Link</a:t>
            </a:r>
            <a:endParaRPr lang="en-US" sz="14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996BD-67CD-5C48-90BD-9BD3A7524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5" y="3617717"/>
            <a:ext cx="3691948" cy="2514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026A5-C515-9142-8B91-BBC198E5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1" y="3617716"/>
            <a:ext cx="5753488" cy="1187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CA47E-894E-CA49-A6BF-50DB42588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0" y="5307588"/>
            <a:ext cx="5753489" cy="8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600" dirty="0"/>
              <a:t>对象分块 </a:t>
            </a:r>
            <a:r>
              <a:rPr kumimoji="1" lang="en-US" altLang="zh-Hans" sz="3600" dirty="0"/>
              <a:t>DAG </a:t>
            </a:r>
            <a:r>
              <a:rPr kumimoji="1" lang="zh-Hans" altLang="en-US" sz="3600" dirty="0"/>
              <a:t>图</a:t>
            </a:r>
            <a:r>
              <a:rPr kumimoji="1" lang="en-US" altLang="zh-Hans" sz="3600" dirty="0"/>
              <a:t>: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9B342-D82A-A645-B69D-6FF32580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3" y="2134146"/>
            <a:ext cx="9233194" cy="37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+mn-ea"/>
              </a:rPr>
              <a:t>Pin</a:t>
            </a:r>
            <a:r>
              <a:rPr kumimoji="1" lang="zh-Hans" altLang="en-US" sz="3600" dirty="0">
                <a:latin typeface="+mn-ea"/>
              </a:rPr>
              <a:t> 存储结构（</a:t>
            </a:r>
            <a:r>
              <a:rPr kumimoji="1" lang="en-US" altLang="zh-Hans" sz="3600" dirty="0">
                <a:latin typeface="+mn-ea"/>
              </a:rPr>
              <a:t>1</a:t>
            </a:r>
            <a:r>
              <a:rPr kumimoji="1" lang="zh-Hans" altLang="en-US" sz="3600" dirty="0">
                <a:latin typeface="+mn-ea"/>
              </a:rPr>
              <a:t>）</a:t>
            </a:r>
            <a:r>
              <a:rPr kumimoji="1"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C10B-7201-8643-B870-ED422400B0C5}"/>
              </a:ext>
            </a:extLst>
          </p:cNvPr>
          <p:cNvSpPr txBox="1"/>
          <p:nvPr/>
        </p:nvSpPr>
        <p:spPr>
          <a:xfrm>
            <a:off x="1131405" y="1678622"/>
            <a:ext cx="1043491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Pin </a:t>
            </a:r>
            <a:r>
              <a:rPr lang="zh-CN" altLang="en-US" sz="1400" dirty="0">
                <a:latin typeface="+mn-ea"/>
              </a:rPr>
              <a:t>的状态是通过 </a:t>
            </a:r>
            <a:r>
              <a:rPr lang="en-US" altLang="zh-CN" sz="1400" dirty="0">
                <a:latin typeface="+mn-ea"/>
              </a:rPr>
              <a:t>DAG </a:t>
            </a:r>
            <a:r>
              <a:rPr lang="zh-CN" altLang="en-US" sz="1400" dirty="0">
                <a:latin typeface="+mn-ea"/>
              </a:rPr>
              <a:t>的结构存储的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Pin Root CID </a:t>
            </a:r>
            <a:r>
              <a:rPr lang="zh-CN" altLang="en-US" sz="1400" dirty="0">
                <a:latin typeface="+mn-ea"/>
              </a:rPr>
              <a:t>存储在 </a:t>
            </a:r>
            <a:r>
              <a:rPr lang="en-US" altLang="zh-CN" sz="1400" dirty="0" err="1">
                <a:latin typeface="+mn-ea"/>
              </a:rPr>
              <a:t>levelds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中的 </a:t>
            </a:r>
            <a:r>
              <a:rPr lang="en-US" altLang="zh-CN" sz="1400" dirty="0">
                <a:latin typeface="+mn-ea"/>
              </a:rPr>
              <a:t>/local/pins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Root Node </a:t>
            </a:r>
            <a:r>
              <a:rPr lang="zh-CN" altLang="en-US" sz="1400" dirty="0">
                <a:latin typeface="+mn-ea"/>
              </a:rPr>
              <a:t>存储了 </a:t>
            </a:r>
            <a:r>
              <a:rPr lang="en-US" altLang="zh-CN" sz="1400" dirty="0">
                <a:latin typeface="+mn-ea"/>
              </a:rPr>
              <a:t>recursive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altLang="zh-CN" sz="1400" dirty="0">
                <a:latin typeface="+mn-ea"/>
              </a:rPr>
              <a:t>direct </a:t>
            </a:r>
            <a:r>
              <a:rPr lang="zh-CN" altLang="en-US" sz="1400" dirty="0">
                <a:latin typeface="+mn-ea"/>
              </a:rPr>
              <a:t>的  </a:t>
            </a:r>
            <a:r>
              <a:rPr lang="en-US" altLang="zh-CN" sz="1400" dirty="0">
                <a:latin typeface="+mn-ea"/>
              </a:rPr>
              <a:t>CID</a:t>
            </a:r>
            <a:endParaRPr lang="en-US" sz="14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6808-3D53-9347-906F-EF0157F6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40" y="3151117"/>
            <a:ext cx="4641866" cy="3411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9DCE3-AF1B-E44A-B418-0AEC06B50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5" y="2272122"/>
            <a:ext cx="4787153" cy="42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+mn-ea"/>
              </a:rPr>
              <a:t>Pin</a:t>
            </a:r>
            <a:r>
              <a:rPr kumimoji="1" lang="zh-Hans" altLang="en-US" sz="3600" dirty="0">
                <a:latin typeface="+mn-ea"/>
              </a:rPr>
              <a:t> 存储结构（</a:t>
            </a:r>
            <a:r>
              <a:rPr kumimoji="1" lang="en-US" altLang="zh-Hans" sz="3600" dirty="0">
                <a:latin typeface="+mn-ea"/>
              </a:rPr>
              <a:t>2</a:t>
            </a:r>
            <a:r>
              <a:rPr kumimoji="1" lang="zh-Hans" altLang="en-US" sz="3600" dirty="0">
                <a:latin typeface="+mn-ea"/>
              </a:rPr>
              <a:t>）</a:t>
            </a:r>
            <a:r>
              <a:rPr kumimoji="1"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9F342-C6C5-4A48-954D-A28BB7C5C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82" y="2150344"/>
            <a:ext cx="8751387" cy="37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600" dirty="0">
                <a:latin typeface="+mn-ea"/>
              </a:rPr>
              <a:t>影响存储的常见命令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D541-D910-3843-AFDC-403F032FBC4E}"/>
              </a:ext>
            </a:extLst>
          </p:cNvPr>
          <p:cNvSpPr txBox="1"/>
          <p:nvPr/>
        </p:nvSpPr>
        <p:spPr>
          <a:xfrm>
            <a:off x="1131405" y="1716997"/>
            <a:ext cx="10434919" cy="135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/>
              <a:t>ipfs</a:t>
            </a:r>
            <a:r>
              <a:rPr lang="en-US" altLang="zh-CN" sz="1400" dirty="0"/>
              <a:t> add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/>
              <a:t>ipfs</a:t>
            </a:r>
            <a:r>
              <a:rPr lang="en-US" altLang="zh-CN" sz="1400" dirty="0"/>
              <a:t> pin </a:t>
            </a:r>
            <a:r>
              <a:rPr lang="en-US" altLang="zh-CN" sz="1400" dirty="0" err="1"/>
              <a:t>rm</a:t>
            </a:r>
            <a:r>
              <a:rPr lang="en-US" altLang="zh-CN" sz="14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/>
              <a:t>ipfs</a:t>
            </a:r>
            <a:r>
              <a:rPr lang="en-US" altLang="zh-CN" sz="1400" dirty="0"/>
              <a:t> repo </a:t>
            </a:r>
            <a:r>
              <a:rPr lang="en-US" altLang="zh-CN" sz="1400" dirty="0" err="1"/>
              <a:t>gc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….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/>
              <a:t>IPFS</a:t>
            </a:r>
            <a:r>
              <a:rPr kumimoji="1" lang="zh-Hans" altLang="en-US" sz="3600" dirty="0"/>
              <a:t> </a:t>
            </a:r>
            <a:r>
              <a:rPr kumimoji="1" lang="en-US" altLang="zh-Hans" sz="3600" dirty="0"/>
              <a:t>add</a:t>
            </a:r>
            <a:r>
              <a:rPr kumimoji="1" lang="zh-Hans" altLang="en-US" sz="3600" dirty="0"/>
              <a:t>：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DCE5F-DF08-3C40-8D8A-48D58DBDC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6" y="1891163"/>
            <a:ext cx="6169534" cy="3026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B457A-25C9-C949-B878-17F3EBF9D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07" y="3944470"/>
            <a:ext cx="571410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600" dirty="0"/>
              <a:t>关于我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28035-E4FD-0644-A419-2465F59BFA2B}"/>
              </a:ext>
            </a:extLst>
          </p:cNvPr>
          <p:cNvSpPr txBox="1"/>
          <p:nvPr/>
        </p:nvSpPr>
        <p:spPr>
          <a:xfrm>
            <a:off x="1316266" y="1574079"/>
            <a:ext cx="10008320" cy="16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一线云计算从业者</a:t>
            </a:r>
            <a:endParaRPr lang="en-US" altLang="zh-Hans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电子书 </a:t>
            </a:r>
            <a:r>
              <a:rPr lang="en-US" altLang="zh-Hans" sz="1400" dirty="0">
                <a:latin typeface="+mn-ea"/>
              </a:rPr>
              <a:t>《Prometheus </a:t>
            </a:r>
            <a:r>
              <a:rPr lang="zh-Hans" altLang="en-US" sz="1400" dirty="0">
                <a:latin typeface="+mn-ea"/>
              </a:rPr>
              <a:t>实战</a:t>
            </a:r>
            <a:r>
              <a:rPr lang="en-US" altLang="zh-Hans" sz="1400" dirty="0">
                <a:latin typeface="+mn-ea"/>
              </a:rPr>
              <a:t>》</a:t>
            </a:r>
            <a:r>
              <a:rPr lang="zh-Hans" altLang="en-US" sz="1400" dirty="0">
                <a:latin typeface="+mn-ea"/>
              </a:rPr>
              <a:t>作者</a:t>
            </a:r>
            <a:endParaRPr lang="en-US" altLang="zh-Hans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latin typeface="+mn-ea"/>
              </a:rPr>
              <a:t>5</a:t>
            </a:r>
            <a:r>
              <a:rPr lang="zh-Hans" altLang="en-US" sz="1400" dirty="0">
                <a:latin typeface="+mn-ea"/>
              </a:rPr>
              <a:t>年开发经验，擅长 </a:t>
            </a:r>
            <a:r>
              <a:rPr lang="en-US" altLang="zh-Hans" sz="1400" dirty="0">
                <a:latin typeface="+mn-ea"/>
              </a:rPr>
              <a:t>Ruby</a:t>
            </a:r>
            <a:r>
              <a:rPr lang="zh-Hans" altLang="en-US" sz="1400" dirty="0">
                <a:latin typeface="+mn-ea"/>
              </a:rPr>
              <a:t> 和 </a:t>
            </a:r>
            <a:r>
              <a:rPr lang="en-US" altLang="zh-Hans" sz="1400" dirty="0">
                <a:latin typeface="+mn-ea"/>
              </a:rPr>
              <a:t>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latin typeface="+mn-ea"/>
              </a:rPr>
              <a:t>GitHub: </a:t>
            </a:r>
            <a:r>
              <a:rPr lang="en-US" altLang="zh-Hans" sz="1400" dirty="0" err="1">
                <a:latin typeface="+mn-ea"/>
              </a:rPr>
              <a:t>songjiayang</a:t>
            </a:r>
            <a:r>
              <a:rPr lang="en-US" altLang="zh-Hans" sz="1400" dirty="0">
                <a:latin typeface="+mn-ea"/>
              </a:rPr>
              <a:t>,  </a:t>
            </a:r>
            <a:r>
              <a:rPr lang="en-US" altLang="zh-Hans" sz="1400" dirty="0" err="1">
                <a:latin typeface="+mn-ea"/>
              </a:rPr>
              <a:t>RubyChina</a:t>
            </a:r>
            <a:r>
              <a:rPr lang="en-US" altLang="zh-Hans" sz="1400" dirty="0">
                <a:latin typeface="+mn-ea"/>
              </a:rPr>
              <a:t>: </a:t>
            </a:r>
            <a:r>
              <a:rPr lang="en-US" altLang="zh-Hans" sz="1400" dirty="0" err="1">
                <a:latin typeface="+mn-ea"/>
              </a:rPr>
              <a:t>small_fish</a:t>
            </a:r>
            <a:r>
              <a:rPr lang="en-US" altLang="zh-Hans" sz="1400" dirty="0">
                <a:latin typeface="+mn-ea"/>
              </a:rPr>
              <a:t>__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6027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/>
              <a:t>IPFS</a:t>
            </a:r>
            <a:r>
              <a:rPr kumimoji="1" lang="zh-Hans" altLang="en-US" sz="3600" dirty="0"/>
              <a:t> </a:t>
            </a:r>
            <a:r>
              <a:rPr kumimoji="1" lang="en-US" altLang="zh-Hans" sz="3600" dirty="0"/>
              <a:t>pin </a:t>
            </a:r>
            <a:r>
              <a:rPr kumimoji="1" lang="en-US" altLang="zh-Hans" sz="3600" dirty="0" err="1"/>
              <a:t>rm</a:t>
            </a:r>
            <a:r>
              <a:rPr kumimoji="1" lang="zh-Hans" altLang="en-US" sz="3600" dirty="0"/>
              <a:t>：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A9335-9B1C-284C-A641-90D4BEB7C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59" y="2042364"/>
            <a:ext cx="4208035" cy="3372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44D6F9-DB81-B942-B931-15B386BC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58" y="1382055"/>
            <a:ext cx="5334795" cy="51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600" dirty="0"/>
              <a:t>IPFS</a:t>
            </a:r>
            <a:r>
              <a:rPr kumimoji="1" lang="zh-Hans" altLang="en-US" sz="3600" dirty="0"/>
              <a:t> </a:t>
            </a:r>
            <a:r>
              <a:rPr kumimoji="1" lang="en-US" altLang="zh-Hans" sz="3600" dirty="0"/>
              <a:t>repo </a:t>
            </a:r>
            <a:r>
              <a:rPr kumimoji="1" lang="en-US" altLang="zh-Hans" sz="3600" dirty="0" err="1"/>
              <a:t>gc</a:t>
            </a:r>
            <a:r>
              <a:rPr kumimoji="1" lang="zh-Hans" altLang="en-US" sz="3600" dirty="0"/>
              <a:t>：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47D52-020B-4743-897F-338ABE3F0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2127132"/>
            <a:ext cx="4750677" cy="3795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3D157-4E57-3042-BB3D-7D19ECDF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79" y="1782106"/>
            <a:ext cx="5038163" cy="48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600" dirty="0"/>
              <a:t>其它命令：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3BB9E-F019-614D-BA3D-F84574C2BDCC}"/>
              </a:ext>
            </a:extLst>
          </p:cNvPr>
          <p:cNvSpPr txBox="1"/>
          <p:nvPr/>
        </p:nvSpPr>
        <p:spPr>
          <a:xfrm>
            <a:off x="1190761" y="1747808"/>
            <a:ext cx="10165976" cy="102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更多影响存储的命令有</a:t>
            </a:r>
            <a:r>
              <a:rPr lang="en-US" altLang="zh-CN" sz="1400" dirty="0">
                <a:latin typeface="+mn-ea"/>
              </a:rPr>
              <a:t>:  </a:t>
            </a:r>
            <a:r>
              <a:rPr lang="en-US" sz="1400" dirty="0">
                <a:latin typeface="+mn-ea"/>
              </a:rPr>
              <a:t>pin </a:t>
            </a:r>
            <a:r>
              <a:rPr lang="en-US" sz="1400" dirty="0" err="1">
                <a:latin typeface="+mn-ea"/>
              </a:rPr>
              <a:t>add、get、cat、object</a:t>
            </a:r>
            <a:r>
              <a:rPr lang="en-US" sz="1400" dirty="0">
                <a:latin typeface="+mn-ea"/>
              </a:rPr>
              <a:t> </a:t>
            </a:r>
            <a:r>
              <a:rPr lang="en-US" sz="1400" dirty="0" err="1">
                <a:latin typeface="+mn-ea"/>
              </a:rPr>
              <a:t>get、block</a:t>
            </a:r>
            <a:r>
              <a:rPr lang="en-US" sz="1400" dirty="0">
                <a:latin typeface="+mn-ea"/>
              </a:rPr>
              <a:t> get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原理类似，即如果有 </a:t>
            </a:r>
            <a:r>
              <a:rPr lang="en-US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内容变化，直接存储在 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sz="1400" dirty="0">
                <a:latin typeface="+mn-ea"/>
              </a:rPr>
              <a:t>blocks </a:t>
            </a:r>
            <a:r>
              <a:rPr lang="zh-CN" altLang="en-US" sz="1400" dirty="0">
                <a:latin typeface="+mn-ea"/>
              </a:rPr>
              <a:t>目录，存储文件名就是 </a:t>
            </a:r>
            <a:r>
              <a:rPr lang="en-US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的 </a:t>
            </a:r>
            <a:r>
              <a:rPr lang="en-US" sz="1400" dirty="0">
                <a:latin typeface="+mn-ea"/>
              </a:rPr>
              <a:t>CID  </a:t>
            </a:r>
            <a:r>
              <a:rPr lang="en-US" sz="1400" dirty="0" err="1">
                <a:latin typeface="+mn-ea"/>
              </a:rPr>
              <a:t>diskKey</a:t>
            </a:r>
            <a:r>
              <a:rPr lang="en-US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形式；如果涉及 </a:t>
            </a:r>
            <a:r>
              <a:rPr lang="en-US" sz="1400" dirty="0">
                <a:latin typeface="+mn-ea"/>
              </a:rPr>
              <a:t>pin </a:t>
            </a:r>
            <a:r>
              <a:rPr lang="zh-CN" altLang="en-US" sz="1400" dirty="0">
                <a:latin typeface="+mn-ea"/>
              </a:rPr>
              <a:t>状态的更改，将最新的 </a:t>
            </a:r>
            <a:r>
              <a:rPr lang="en-US" sz="1400" dirty="0">
                <a:latin typeface="+mn-ea"/>
              </a:rPr>
              <a:t>pin DAG </a:t>
            </a:r>
            <a:r>
              <a:rPr lang="zh-Hans" altLang="en-US" sz="1400" dirty="0">
                <a:latin typeface="+mn-ea"/>
              </a:rPr>
              <a:t>并</a:t>
            </a:r>
            <a:r>
              <a:rPr lang="zh-CN" altLang="en-US" sz="1400" dirty="0">
                <a:latin typeface="+mn-ea"/>
              </a:rPr>
              <a:t>存储到 </a:t>
            </a:r>
            <a:r>
              <a:rPr lang="en-US" sz="1400" dirty="0">
                <a:latin typeface="+mn-ea"/>
              </a:rPr>
              <a:t>blocks </a:t>
            </a:r>
            <a:r>
              <a:rPr lang="zh-CN" altLang="en-US" sz="1400" dirty="0">
                <a:latin typeface="+mn-ea"/>
              </a:rPr>
              <a:t>目录。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86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8A27E-AA81-0142-9231-50593FD748C9}"/>
              </a:ext>
            </a:extLst>
          </p:cNvPr>
          <p:cNvSpPr/>
          <p:nvPr/>
        </p:nvSpPr>
        <p:spPr>
          <a:xfrm>
            <a:off x="3048000" y="3152001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Hans" sz="4800" dirty="0"/>
              <a:t>Thanks</a:t>
            </a:r>
            <a:br>
              <a:rPr lang="en-US" altLang="zh-Hans" sz="1200" dirty="0"/>
            </a:br>
            <a:r>
              <a:rPr lang="en-US" altLang="zh-Hans" sz="2800" dirty="0"/>
              <a:t>Q&amp;A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636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600" dirty="0">
                <a:latin typeface="+mn-ea"/>
              </a:rPr>
              <a:t>主题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28035-E4FD-0644-A419-2465F59BFA2B}"/>
              </a:ext>
            </a:extLst>
          </p:cNvPr>
          <p:cNvSpPr txBox="1"/>
          <p:nvPr/>
        </p:nvSpPr>
        <p:spPr>
          <a:xfrm>
            <a:off x="1319357" y="1566041"/>
            <a:ext cx="9932893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latin typeface="+mn-ea"/>
              </a:rPr>
              <a:t>IPFS</a:t>
            </a:r>
            <a:r>
              <a:rPr lang="zh-Hans" altLang="en-US" sz="1400" dirty="0">
                <a:latin typeface="+mn-ea"/>
              </a:rPr>
              <a:t>  概览</a:t>
            </a:r>
            <a:endParaRPr lang="en-US" altLang="zh-Hans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latin typeface="+mn-ea"/>
              </a:rPr>
              <a:t>IPFS</a:t>
            </a:r>
            <a:r>
              <a:rPr lang="zh-Hans" altLang="en-US" sz="1400" dirty="0">
                <a:latin typeface="+mn-ea"/>
              </a:rPr>
              <a:t> 存储架构</a:t>
            </a:r>
          </a:p>
        </p:txBody>
      </p:sp>
    </p:spTree>
    <p:extLst>
      <p:ext uri="{BB962C8B-B14F-4D97-AF65-F5344CB8AC3E}">
        <p14:creationId xmlns:p14="http://schemas.microsoft.com/office/powerpoint/2010/main" val="29110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+mn-ea"/>
              </a:rPr>
              <a:t>IPFS</a:t>
            </a:r>
            <a:r>
              <a:rPr lang="zh-Hans" altLang="en-US" sz="3600" dirty="0">
                <a:latin typeface="+mn-ea"/>
              </a:rPr>
              <a:t> 简介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483A1-D49D-6E44-910C-532698272330}"/>
              </a:ext>
            </a:extLst>
          </p:cNvPr>
          <p:cNvSpPr txBox="1"/>
          <p:nvPr/>
        </p:nvSpPr>
        <p:spPr>
          <a:xfrm rot="10800000" flipV="1">
            <a:off x="1279170" y="1600201"/>
            <a:ext cx="9859322" cy="17081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是一个点对点的超媒体协议</a:t>
            </a:r>
            <a:endParaRPr lang="en-US" altLang="zh-Hans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构建更快，更安全，更开放的网络</a:t>
            </a:r>
            <a:endParaRPr lang="en-US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目标取代 </a:t>
            </a:r>
            <a:r>
              <a:rPr lang="en-US" altLang="zh-Hans" sz="1400" dirty="0">
                <a:latin typeface="+mn-ea"/>
              </a:rPr>
              <a:t>HTTP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始于 </a:t>
            </a:r>
            <a:r>
              <a:rPr lang="en-US" altLang="zh-Hans" sz="1400" dirty="0">
                <a:latin typeface="+mn-ea"/>
              </a:rPr>
              <a:t>2014</a:t>
            </a:r>
            <a:r>
              <a:rPr lang="zh-Hans" altLang="en-US" sz="1400" dirty="0">
                <a:latin typeface="+mn-ea"/>
              </a:rPr>
              <a:t> 年，由 </a:t>
            </a:r>
            <a:r>
              <a:rPr lang="en-US" altLang="zh-Hans" sz="1400" dirty="0">
                <a:latin typeface="+mn-ea"/>
                <a:hlinkClick r:id="rId2"/>
              </a:rPr>
              <a:t>Protocol Labs</a:t>
            </a:r>
            <a:r>
              <a:rPr lang="en-US" altLang="zh-Hans" sz="1400" dirty="0">
                <a:latin typeface="+mn-ea"/>
              </a:rPr>
              <a:t> </a:t>
            </a:r>
            <a:r>
              <a:rPr lang="zh-Hans" altLang="en-US" sz="1400" dirty="0">
                <a:latin typeface="+mn-ea"/>
              </a:rPr>
              <a:t>开源和主导</a:t>
            </a:r>
            <a:endParaRPr lang="en-US" altLang="zh-Hans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400" dirty="0">
                <a:latin typeface="+mn-ea"/>
              </a:rPr>
              <a:t>目前版本</a:t>
            </a:r>
            <a:r>
              <a:rPr lang="en-US" altLang="zh-Hans" sz="1400" dirty="0">
                <a:latin typeface="+mn-ea"/>
              </a:rPr>
              <a:t>: go-</a:t>
            </a:r>
            <a:r>
              <a:rPr lang="en-US" altLang="zh-Hans" sz="1400" dirty="0" err="1">
                <a:latin typeface="+mn-ea"/>
              </a:rPr>
              <a:t>ipfs</a:t>
            </a:r>
            <a:r>
              <a:rPr lang="en-US" altLang="zh-Hans" sz="1400" dirty="0">
                <a:latin typeface="+mn-ea"/>
              </a:rPr>
              <a:t>(v0.4.19) </a:t>
            </a:r>
            <a:r>
              <a:rPr lang="zh-Hans" altLang="en-US" sz="1400" dirty="0">
                <a:latin typeface="+mn-ea"/>
              </a:rPr>
              <a:t>、</a:t>
            </a:r>
            <a:r>
              <a:rPr lang="en-US" altLang="zh-Hans" sz="1400" dirty="0" err="1">
                <a:latin typeface="+mn-ea"/>
              </a:rPr>
              <a:t>js-ipfs</a:t>
            </a:r>
            <a:r>
              <a:rPr lang="en-US" altLang="zh-Hans" sz="1400" dirty="0">
                <a:latin typeface="+mn-ea"/>
              </a:rPr>
              <a:t>(v0.34.4) </a:t>
            </a:r>
          </a:p>
        </p:txBody>
      </p:sp>
    </p:spTree>
    <p:extLst>
      <p:ext uri="{BB962C8B-B14F-4D97-AF65-F5344CB8AC3E}">
        <p14:creationId xmlns:p14="http://schemas.microsoft.com/office/powerpoint/2010/main" val="95191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/>
              <a:t>IPFS</a:t>
            </a:r>
            <a:r>
              <a:rPr lang="zh-Hans" altLang="en-US" sz="3600" dirty="0"/>
              <a:t> 技术栈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440EC1D-8735-2747-87FE-F257DB517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03" y="1833473"/>
            <a:ext cx="9769675" cy="42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+mn-ea"/>
              </a:rPr>
              <a:t>IPFS</a:t>
            </a:r>
            <a:r>
              <a:rPr lang="zh-Hans" altLang="en-US" sz="3600" dirty="0">
                <a:latin typeface="+mn-ea"/>
              </a:rPr>
              <a:t> 功能摘要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E9B63-0C9F-8D40-9FC1-0F593073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1" y="1940062"/>
            <a:ext cx="9860500" cy="39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+mn-ea"/>
              </a:rPr>
              <a:t>IPFS</a:t>
            </a:r>
            <a:r>
              <a:rPr lang="zh-Hans" altLang="en-US" sz="3600" dirty="0">
                <a:latin typeface="+mn-ea"/>
              </a:rPr>
              <a:t> 存储三问</a:t>
            </a:r>
            <a:r>
              <a:rPr lang="en-US" altLang="zh-Hans" sz="3600" dirty="0">
                <a:latin typeface="+mn-ea"/>
              </a:rPr>
              <a:t>:</a:t>
            </a:r>
            <a:endParaRPr lang="en-US" sz="3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735F8-2B2F-124F-8F87-07462E1FCB67}"/>
              </a:ext>
            </a:extLst>
          </p:cNvPr>
          <p:cNvSpPr txBox="1"/>
          <p:nvPr/>
        </p:nvSpPr>
        <p:spPr>
          <a:xfrm>
            <a:off x="1319357" y="1566041"/>
            <a:ext cx="9932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/>
              <a:t>存什么</a:t>
            </a:r>
            <a:r>
              <a:rPr lang="en-US" altLang="zh-Hans" sz="1600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/>
              <a:t>怎么存</a:t>
            </a:r>
            <a:r>
              <a:rPr lang="en-US" altLang="zh-Hans" sz="1600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/>
              <a:t>常见命令如何影响存储</a:t>
            </a:r>
            <a:r>
              <a:rPr lang="en-US" altLang="zh-Hans" sz="1600" dirty="0"/>
              <a:t>?</a:t>
            </a:r>
            <a:endParaRPr lang="zh-Han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381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/>
              <a:t>IPFS</a:t>
            </a:r>
            <a:r>
              <a:rPr lang="zh-Hans" altLang="en-US" sz="3600" dirty="0"/>
              <a:t> 存储配置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7C1A3-B3BB-584A-A966-93245335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12" y="1848221"/>
            <a:ext cx="4463805" cy="4079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2B9FE-4AA6-E442-8BD1-AB2E43227BDA}"/>
              </a:ext>
            </a:extLst>
          </p:cNvPr>
          <p:cNvSpPr txBox="1"/>
          <p:nvPr/>
        </p:nvSpPr>
        <p:spPr>
          <a:xfrm>
            <a:off x="6243145" y="1848220"/>
            <a:ext cx="555440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ea"/>
              </a:rPr>
              <a:t>StorageMax</a:t>
            </a:r>
            <a:r>
              <a:rPr lang="en-US" sz="1400" dirty="0">
                <a:latin typeface="+mn-ea"/>
              </a:rPr>
              <a:t>： </a:t>
            </a:r>
            <a:r>
              <a:rPr lang="zh-CN" altLang="en-US" sz="1400" dirty="0">
                <a:latin typeface="+mn-ea"/>
              </a:rPr>
              <a:t>存储空间限制，默认 </a:t>
            </a:r>
            <a:r>
              <a:rPr lang="en-US" altLang="zh-CN" sz="1400" dirty="0">
                <a:latin typeface="+mn-ea"/>
              </a:rPr>
              <a:t>10</a:t>
            </a:r>
            <a:r>
              <a:rPr lang="en-US" sz="1400" dirty="0">
                <a:latin typeface="+mn-ea"/>
              </a:rPr>
              <a:t>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ea"/>
              </a:rPr>
              <a:t>StorageGCWatermark：GC</a:t>
            </a:r>
            <a:r>
              <a:rPr lang="en-US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执行的策略，默认 </a:t>
            </a:r>
            <a:r>
              <a:rPr lang="en-US" altLang="zh-CN" sz="1400" dirty="0">
                <a:latin typeface="+mn-ea"/>
              </a:rPr>
              <a:t>90(%)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ea"/>
              </a:rPr>
              <a:t>GCPeriod</a:t>
            </a:r>
            <a:r>
              <a:rPr lang="en-US" sz="1400" dirty="0">
                <a:latin typeface="+mn-ea"/>
              </a:rPr>
              <a:t>： GC </a:t>
            </a:r>
            <a:r>
              <a:rPr lang="zh-CN" altLang="en-US" sz="1400" dirty="0">
                <a:latin typeface="+mn-ea"/>
              </a:rPr>
              <a:t>检测时间间隔，默认 </a:t>
            </a:r>
            <a:r>
              <a:rPr lang="en-US" altLang="zh-CN" sz="1400" dirty="0">
                <a:latin typeface="+mn-ea"/>
              </a:rPr>
              <a:t>1</a:t>
            </a:r>
            <a:r>
              <a:rPr lang="en-US" sz="1400" dirty="0">
                <a:latin typeface="+mn-ea"/>
              </a:rPr>
              <a:t>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ea"/>
              </a:rPr>
              <a:t>HashOnRead：block</a:t>
            </a:r>
            <a:r>
              <a:rPr lang="en-US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内容 </a:t>
            </a:r>
            <a:r>
              <a:rPr lang="en-US" sz="1400" dirty="0">
                <a:latin typeface="+mn-ea"/>
              </a:rPr>
              <a:t>hash </a:t>
            </a:r>
            <a:r>
              <a:rPr lang="zh-CN" altLang="en-US" sz="1400" dirty="0">
                <a:latin typeface="+mn-ea"/>
              </a:rPr>
              <a:t>验证，默认 </a:t>
            </a:r>
            <a:r>
              <a:rPr lang="en-US" sz="1400" dirty="0">
                <a:latin typeface="+mn-ea"/>
              </a:rPr>
              <a:t>false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n-ea"/>
              </a:rPr>
              <a:t>BloomFilterSize：block</a:t>
            </a:r>
            <a:r>
              <a:rPr lang="en-US" sz="1400" dirty="0">
                <a:latin typeface="+mn-ea"/>
              </a:rPr>
              <a:t> </a:t>
            </a:r>
            <a:r>
              <a:rPr lang="en-US" sz="1400" dirty="0" err="1">
                <a:latin typeface="+mn-ea"/>
              </a:rPr>
              <a:t>bloomfilter</a:t>
            </a:r>
            <a:r>
              <a:rPr lang="en-US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空间配置，默认 </a:t>
            </a:r>
            <a:r>
              <a:rPr lang="en-US" altLang="zh-CN" sz="1400" dirty="0">
                <a:latin typeface="+mn-ea"/>
              </a:rPr>
              <a:t>0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1</a:t>
            </a:r>
            <a:r>
              <a:rPr lang="en-US" sz="1400" dirty="0">
                <a:latin typeface="+mn-ea"/>
              </a:rPr>
              <a:t>M blocks </a:t>
            </a:r>
            <a:r>
              <a:rPr lang="zh-CN" altLang="en-US" sz="1400" dirty="0">
                <a:latin typeface="+mn-ea"/>
              </a:rPr>
              <a:t>需要 </a:t>
            </a:r>
            <a:r>
              <a:rPr lang="en-US" altLang="zh-CN" sz="1400" dirty="0">
                <a:latin typeface="+mn-ea"/>
              </a:rPr>
              <a:t>1199120</a:t>
            </a:r>
            <a:r>
              <a:rPr lang="en-US" sz="1400" dirty="0">
                <a:latin typeface="+mn-ea"/>
              </a:rPr>
              <a:t>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</a:rPr>
              <a:t>Spec：</a:t>
            </a:r>
            <a:r>
              <a:rPr lang="zh-CN" altLang="en-US" sz="1400" dirty="0">
                <a:latin typeface="+mn-ea"/>
              </a:rPr>
              <a:t>数据库结构定义，包括：</a:t>
            </a:r>
            <a:r>
              <a:rPr lang="en-US" sz="1400" dirty="0" err="1">
                <a:latin typeface="+mn-ea"/>
              </a:rPr>
              <a:t>mount、mem、log、measure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30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34380-0F71-0648-8109-5FA525927FCF}"/>
              </a:ext>
            </a:extLst>
          </p:cNvPr>
          <p:cNvSpPr txBox="1"/>
          <p:nvPr/>
        </p:nvSpPr>
        <p:spPr>
          <a:xfrm>
            <a:off x="987972" y="73572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600" dirty="0"/>
              <a:t>数据库定义</a:t>
            </a:r>
            <a:r>
              <a:rPr lang="en-US" altLang="zh-Hans" sz="3600" dirty="0"/>
              <a:t>: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2B9FE-4AA6-E442-8BD1-AB2E43227BDA}"/>
              </a:ext>
            </a:extLst>
          </p:cNvPr>
          <p:cNvSpPr txBox="1"/>
          <p:nvPr/>
        </p:nvSpPr>
        <p:spPr>
          <a:xfrm>
            <a:off x="6705600" y="1848220"/>
            <a:ext cx="50919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默认存储类似是 </a:t>
            </a:r>
            <a:r>
              <a:rPr lang="en-US" sz="1400" dirty="0">
                <a:latin typeface="+mn-ea"/>
              </a:rPr>
              <a:t>mount </a:t>
            </a:r>
            <a:r>
              <a:rPr lang="zh-CN" altLang="en-US" sz="1400" dirty="0">
                <a:latin typeface="+mn-ea"/>
              </a:rPr>
              <a:t>落磁盘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主要包含两种存储引擎：</a:t>
            </a:r>
            <a:r>
              <a:rPr lang="en-US" sz="1400" dirty="0" err="1">
                <a:latin typeface="+mn-ea"/>
              </a:rPr>
              <a:t>flatfs</a:t>
            </a:r>
            <a:r>
              <a:rPr lang="en-US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sz="1400" dirty="0" err="1">
                <a:latin typeface="+mn-ea"/>
              </a:rPr>
              <a:t>levelds</a:t>
            </a:r>
            <a:r>
              <a:rPr lang="en-US" sz="1400" dirty="0">
                <a:latin typeface="+mn-ea"/>
              </a:rPr>
              <a:t>（</a:t>
            </a:r>
            <a:r>
              <a:rPr lang="zh-CN" altLang="en-US" sz="1400" dirty="0">
                <a:latin typeface="+mn-ea"/>
              </a:rPr>
              <a:t>它们都是一个 </a:t>
            </a:r>
            <a:r>
              <a:rPr lang="en-US" sz="1400" dirty="0">
                <a:latin typeface="+mn-ea"/>
              </a:rPr>
              <a:t>KV </a:t>
            </a:r>
            <a:r>
              <a:rPr lang="zh-CN" altLang="en-US" sz="1400" dirty="0">
                <a:latin typeface="+mn-ea"/>
              </a:rPr>
              <a:t>的存储系统）。</a:t>
            </a:r>
            <a:endParaRPr lang="en-US" sz="14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7CA2-031B-BC4D-93B9-4A1AF1542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48" y="1848221"/>
            <a:ext cx="4899862" cy="40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</TotalTime>
  <Words>584</Words>
  <Application>Microsoft Macintosh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Office Theme</vt:lpstr>
      <vt:lpstr>  IPFS 数据存储架构分享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IPFS 存储架构分享</dc:title>
  <dc:creator>Microsoft Office User</dc:creator>
  <cp:lastModifiedBy>Microsoft Office User</cp:lastModifiedBy>
  <cp:revision>206</cp:revision>
  <dcterms:created xsi:type="dcterms:W3CDTF">2019-03-08T14:33:19Z</dcterms:created>
  <dcterms:modified xsi:type="dcterms:W3CDTF">2019-03-09T06:21:38Z</dcterms:modified>
</cp:coreProperties>
</file>